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League Spartan" panose="020B0604020202020204" charset="0"/>
      <p:regular r:id="rId19"/>
    </p:embeddedFont>
    <p:embeddedFont>
      <p:font typeface="Open Sans" panose="020B0606030504020204" pitchFamily="34" charset="0"/>
      <p:regular r:id="rId20"/>
    </p:embeddedFont>
    <p:embeddedFont>
      <p:font typeface="TT Lakes Neue" panose="020B0604020202020204" charset="0"/>
      <p:regular r:id="rId21"/>
    </p:embeddedFont>
    <p:embeddedFont>
      <p:font typeface="TT Lakes Neue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47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sv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3.sv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83557" y="4955095"/>
            <a:ext cx="4303205" cy="4303205"/>
          </a:xfrm>
          <a:custGeom>
            <a:avLst/>
            <a:gdLst/>
            <a:ahLst/>
            <a:cxnLst/>
            <a:rect l="l" t="t" r="r" b="b"/>
            <a:pathLst>
              <a:path w="4303205" h="4303205">
                <a:moveTo>
                  <a:pt x="0" y="0"/>
                </a:moveTo>
                <a:lnTo>
                  <a:pt x="4303205" y="0"/>
                </a:lnTo>
                <a:lnTo>
                  <a:pt x="4303205" y="4303205"/>
                </a:lnTo>
                <a:lnTo>
                  <a:pt x="0" y="4303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755300" y="567698"/>
            <a:ext cx="5062925" cy="6212178"/>
          </a:xfrm>
          <a:custGeom>
            <a:avLst/>
            <a:gdLst/>
            <a:ahLst/>
            <a:cxnLst/>
            <a:rect l="l" t="t" r="r" b="b"/>
            <a:pathLst>
              <a:path w="5062925" h="6212178">
                <a:moveTo>
                  <a:pt x="5062925" y="6212178"/>
                </a:moveTo>
                <a:lnTo>
                  <a:pt x="0" y="6212178"/>
                </a:lnTo>
                <a:lnTo>
                  <a:pt x="0" y="0"/>
                </a:lnTo>
                <a:lnTo>
                  <a:pt x="5062925" y="0"/>
                </a:lnTo>
                <a:lnTo>
                  <a:pt x="5062925" y="621217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8657159"/>
            <a:ext cx="4953776" cy="1620297"/>
          </a:xfrm>
          <a:custGeom>
            <a:avLst/>
            <a:gdLst/>
            <a:ahLst/>
            <a:cxnLst/>
            <a:rect l="l" t="t" r="r" b="b"/>
            <a:pathLst>
              <a:path w="4953776" h="1620297">
                <a:moveTo>
                  <a:pt x="0" y="0"/>
                </a:moveTo>
                <a:lnTo>
                  <a:pt x="4953776" y="0"/>
                </a:lnTo>
                <a:lnTo>
                  <a:pt x="4953776" y="1620297"/>
                </a:lnTo>
                <a:lnTo>
                  <a:pt x="0" y="1620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395884"/>
            <a:ext cx="12056348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6000" b="1" dirty="0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Automated Nuclei Detection in Microscopy Images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520878"/>
            <a:ext cx="8328333" cy="1188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4"/>
              </a:lnSpc>
            </a:pPr>
            <a:r>
              <a:rPr lang="en-US" sz="3474" dirty="0">
                <a:solidFill>
                  <a:srgbClr val="272727"/>
                </a:solidFill>
                <a:latin typeface="TT Lakes Neue"/>
                <a:ea typeface="TT Lakes Neue"/>
                <a:cs typeface="TT Lakes Neue"/>
                <a:sym typeface="TT Lakes Neue"/>
              </a:rPr>
              <a:t>A Comparative Analysis of Traditional and Deep Learning Approaches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889585"/>
            <a:ext cx="7390298" cy="52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97"/>
              </a:lnSpc>
              <a:spcBef>
                <a:spcPct val="0"/>
              </a:spcBef>
            </a:pPr>
            <a:r>
              <a:rPr lang="en-US" sz="3141" spc="628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20 Feb, 2025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294535"/>
            <a:ext cx="416416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spc="6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By Birat Gautam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89440" y="70561"/>
            <a:ext cx="1587252" cy="37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241282425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3701" y="1908976"/>
            <a:ext cx="9111554" cy="6340123"/>
          </a:xfrm>
          <a:custGeom>
            <a:avLst/>
            <a:gdLst/>
            <a:ahLst/>
            <a:cxnLst/>
            <a:rect l="l" t="t" r="r" b="b"/>
            <a:pathLst>
              <a:path w="9111554" h="6340123">
                <a:moveTo>
                  <a:pt x="0" y="0"/>
                </a:moveTo>
                <a:lnTo>
                  <a:pt x="9111554" y="0"/>
                </a:lnTo>
                <a:lnTo>
                  <a:pt x="9111554" y="6340123"/>
                </a:lnTo>
                <a:lnTo>
                  <a:pt x="0" y="6340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46427" y="2109648"/>
            <a:ext cx="8439653" cy="5938780"/>
          </a:xfrm>
          <a:custGeom>
            <a:avLst/>
            <a:gdLst/>
            <a:ahLst/>
            <a:cxnLst/>
            <a:rect l="l" t="t" r="r" b="b"/>
            <a:pathLst>
              <a:path w="8439653" h="5938780">
                <a:moveTo>
                  <a:pt x="0" y="0"/>
                </a:moveTo>
                <a:lnTo>
                  <a:pt x="8439653" y="0"/>
                </a:lnTo>
                <a:lnTo>
                  <a:pt x="8439653" y="5938780"/>
                </a:lnTo>
                <a:lnTo>
                  <a:pt x="0" y="5938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46" b="-1232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77187" y="460817"/>
            <a:ext cx="1265613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50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Performance Comparison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59412" y="9509856"/>
            <a:ext cx="5673030" cy="3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U-Net Performed Better than VGG x RFC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8194" y="8508424"/>
            <a:ext cx="4123044" cy="382856"/>
            <a:chOff x="0" y="0"/>
            <a:chExt cx="5497392" cy="510475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50"/>
              <a:ext cx="3166269" cy="56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2"/>
                </a:lnSpc>
                <a:spcBef>
                  <a:spcPct val="0"/>
                </a:spcBef>
              </a:pPr>
              <a:r>
                <a:rPr lang="en-US" sz="2551" b="1">
                  <a:solidFill>
                    <a:srgbClr val="000000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Accuracy</a:t>
              </a:r>
              <a:r>
                <a:rPr lang="en-US" sz="2551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 0.95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558657" y="-57150"/>
              <a:ext cx="1938734" cy="56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2"/>
                </a:lnSpc>
                <a:spcBef>
                  <a:spcPct val="0"/>
                </a:spcBef>
              </a:pPr>
              <a:r>
                <a:rPr lang="en-US" sz="2551" b="1">
                  <a:solidFill>
                    <a:srgbClr val="000000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IoU</a:t>
              </a:r>
              <a:r>
                <a:rPr lang="en-US" sz="2551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 0.82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66253" y="8508424"/>
            <a:ext cx="4182697" cy="382856"/>
            <a:chOff x="0" y="0"/>
            <a:chExt cx="5576929" cy="51047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57150"/>
              <a:ext cx="3166269" cy="56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2"/>
                </a:lnSpc>
                <a:spcBef>
                  <a:spcPct val="0"/>
                </a:spcBef>
              </a:pPr>
              <a:r>
                <a:rPr lang="en-US" sz="2551" b="1">
                  <a:solidFill>
                    <a:srgbClr val="000000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Accuracy</a:t>
              </a:r>
              <a:r>
                <a:rPr lang="en-US" sz="2551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 0.97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471195" y="-57150"/>
              <a:ext cx="2105734" cy="56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2"/>
                </a:lnSpc>
                <a:spcBef>
                  <a:spcPct val="0"/>
                </a:spcBef>
              </a:pPr>
              <a:r>
                <a:rPr lang="en-US" sz="2551" b="1">
                  <a:solidFill>
                    <a:srgbClr val="000000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IoU</a:t>
              </a:r>
              <a:r>
                <a:rPr lang="en-US" sz="2551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 0.88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3701" y="9045282"/>
            <a:ext cx="4712699" cy="3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Problem with Overlapping Case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76974" y="9045282"/>
            <a:ext cx="4712699" cy="3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Works Well with Overlapping Case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53107" y="1961177"/>
            <a:ext cx="9553113" cy="6364647"/>
          </a:xfrm>
          <a:custGeom>
            <a:avLst/>
            <a:gdLst/>
            <a:ahLst/>
            <a:cxnLst/>
            <a:rect l="l" t="t" r="r" b="b"/>
            <a:pathLst>
              <a:path w="9553113" h="6364647">
                <a:moveTo>
                  <a:pt x="0" y="0"/>
                </a:moveTo>
                <a:lnTo>
                  <a:pt x="9553113" y="0"/>
                </a:lnTo>
                <a:lnTo>
                  <a:pt x="9553113" y="6364646"/>
                </a:lnTo>
                <a:lnTo>
                  <a:pt x="0" y="63646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77187" y="460817"/>
            <a:ext cx="1265613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50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Why U-Net Performed Better?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0403" y="3125479"/>
            <a:ext cx="6063958" cy="1207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Encoding Path Extracts Feature Dimension Starting from </a:t>
            </a:r>
            <a:r>
              <a:rPr lang="en-US" sz="2351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16 </a:t>
            </a: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to </a:t>
            </a:r>
            <a:r>
              <a:rPr lang="en-US" sz="2351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256</a:t>
            </a: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, Reduces Spatial Dimension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0403" y="5642583"/>
            <a:ext cx="6848715" cy="1207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Decoding Path with Skip Connection Up-samples to Magnify Segmentation, Regains Spatial Dimension by Transposed Convolution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53620" y="4511709"/>
            <a:ext cx="8917848" cy="4510439"/>
          </a:xfrm>
          <a:custGeom>
            <a:avLst/>
            <a:gdLst/>
            <a:ahLst/>
            <a:cxnLst/>
            <a:rect l="l" t="t" r="r" b="b"/>
            <a:pathLst>
              <a:path w="8917848" h="4510439">
                <a:moveTo>
                  <a:pt x="0" y="0"/>
                </a:moveTo>
                <a:lnTo>
                  <a:pt x="8917848" y="0"/>
                </a:lnTo>
                <a:lnTo>
                  <a:pt x="8917848" y="4510439"/>
                </a:lnTo>
                <a:lnTo>
                  <a:pt x="0" y="4510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532" y="4511709"/>
            <a:ext cx="8917848" cy="4510439"/>
          </a:xfrm>
          <a:custGeom>
            <a:avLst/>
            <a:gdLst/>
            <a:ahLst/>
            <a:cxnLst/>
            <a:rect l="l" t="t" r="r" b="b"/>
            <a:pathLst>
              <a:path w="8917848" h="4510439">
                <a:moveTo>
                  <a:pt x="0" y="0"/>
                </a:moveTo>
                <a:lnTo>
                  <a:pt x="8917848" y="0"/>
                </a:lnTo>
                <a:lnTo>
                  <a:pt x="8917848" y="4510439"/>
                </a:lnTo>
                <a:lnTo>
                  <a:pt x="0" y="4510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92940" y="1102478"/>
            <a:ext cx="8521360" cy="3131600"/>
          </a:xfrm>
          <a:custGeom>
            <a:avLst/>
            <a:gdLst/>
            <a:ahLst/>
            <a:cxnLst/>
            <a:rect l="l" t="t" r="r" b="b"/>
            <a:pathLst>
              <a:path w="8521360" h="3131600">
                <a:moveTo>
                  <a:pt x="0" y="0"/>
                </a:moveTo>
                <a:lnTo>
                  <a:pt x="8521360" y="0"/>
                </a:lnTo>
                <a:lnTo>
                  <a:pt x="8521360" y="3131600"/>
                </a:lnTo>
                <a:lnTo>
                  <a:pt x="0" y="3131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635337" flipV="1">
            <a:off x="2977556" y="1422125"/>
            <a:ext cx="988084" cy="2994192"/>
          </a:xfrm>
          <a:custGeom>
            <a:avLst/>
            <a:gdLst/>
            <a:ahLst/>
            <a:cxnLst/>
            <a:rect l="l" t="t" r="r" b="b"/>
            <a:pathLst>
              <a:path w="988084" h="2994192">
                <a:moveTo>
                  <a:pt x="0" y="2994192"/>
                </a:moveTo>
                <a:lnTo>
                  <a:pt x="988084" y="2994192"/>
                </a:lnTo>
                <a:lnTo>
                  <a:pt x="988084" y="0"/>
                </a:lnTo>
                <a:lnTo>
                  <a:pt x="0" y="0"/>
                </a:lnTo>
                <a:lnTo>
                  <a:pt x="0" y="299419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952785" y="129548"/>
            <a:ext cx="8200197" cy="695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0"/>
              </a:lnSpc>
            </a:pPr>
            <a:r>
              <a:rPr lang="en-US" sz="46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Visualizing U-Net Layers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1917" y="9045296"/>
            <a:ext cx="5465375" cy="387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Encoding Path Layer 3rd with 32 Filters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25314" y="9045296"/>
            <a:ext cx="5655333" cy="387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Decoding Path Layer 15th with 32 Filters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42426" y="9570009"/>
            <a:ext cx="2604357" cy="387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Feature Extraction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28367" y="9570009"/>
            <a:ext cx="2049228" cy="387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Segmentation </a:t>
            </a:r>
          </a:p>
        </p:txBody>
      </p:sp>
      <p:sp>
        <p:nvSpPr>
          <p:cNvPr id="12" name="Freeform 12"/>
          <p:cNvSpPr/>
          <p:nvPr/>
        </p:nvSpPr>
        <p:spPr>
          <a:xfrm rot="-2295411" flipH="1">
            <a:off x="14533429" y="1475974"/>
            <a:ext cx="988084" cy="2994192"/>
          </a:xfrm>
          <a:custGeom>
            <a:avLst/>
            <a:gdLst/>
            <a:ahLst/>
            <a:cxnLst/>
            <a:rect l="l" t="t" r="r" b="b"/>
            <a:pathLst>
              <a:path w="988084" h="2994192">
                <a:moveTo>
                  <a:pt x="988083" y="0"/>
                </a:moveTo>
                <a:lnTo>
                  <a:pt x="0" y="0"/>
                </a:lnTo>
                <a:lnTo>
                  <a:pt x="0" y="2994193"/>
                </a:lnTo>
                <a:lnTo>
                  <a:pt x="988083" y="2994193"/>
                </a:lnTo>
                <a:lnTo>
                  <a:pt x="98808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70614" y="267460"/>
            <a:ext cx="10986261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0"/>
              </a:lnSpc>
            </a:pPr>
            <a:r>
              <a:rPr lang="en-US" sz="41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Model Explanation - Why Not a Black Box?</a:t>
            </a:r>
          </a:p>
        </p:txBody>
      </p:sp>
      <p:sp>
        <p:nvSpPr>
          <p:cNvPr id="4" name="Freeform 4"/>
          <p:cNvSpPr/>
          <p:nvPr/>
        </p:nvSpPr>
        <p:spPr>
          <a:xfrm flipH="1" flipV="1">
            <a:off x="12903670" y="452299"/>
            <a:ext cx="5062925" cy="6212178"/>
          </a:xfrm>
          <a:custGeom>
            <a:avLst/>
            <a:gdLst/>
            <a:ahLst/>
            <a:cxnLst/>
            <a:rect l="l" t="t" r="r" b="b"/>
            <a:pathLst>
              <a:path w="5062925" h="6212178">
                <a:moveTo>
                  <a:pt x="5062925" y="6212178"/>
                </a:moveTo>
                <a:lnTo>
                  <a:pt x="0" y="6212178"/>
                </a:lnTo>
                <a:lnTo>
                  <a:pt x="0" y="0"/>
                </a:lnTo>
                <a:lnTo>
                  <a:pt x="5062925" y="0"/>
                </a:lnTo>
                <a:lnTo>
                  <a:pt x="5062925" y="621217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657159"/>
            <a:ext cx="4953776" cy="1620297"/>
          </a:xfrm>
          <a:custGeom>
            <a:avLst/>
            <a:gdLst/>
            <a:ahLst/>
            <a:cxnLst/>
            <a:rect l="l" t="t" r="r" b="b"/>
            <a:pathLst>
              <a:path w="4953776" h="1620297">
                <a:moveTo>
                  <a:pt x="0" y="0"/>
                </a:moveTo>
                <a:lnTo>
                  <a:pt x="4953776" y="0"/>
                </a:lnTo>
                <a:lnTo>
                  <a:pt x="4953776" y="1620297"/>
                </a:lnTo>
                <a:lnTo>
                  <a:pt x="0" y="1620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64080" y="4691645"/>
            <a:ext cx="6854437" cy="1934586"/>
          </a:xfrm>
          <a:custGeom>
            <a:avLst/>
            <a:gdLst/>
            <a:ahLst/>
            <a:cxnLst/>
            <a:rect l="l" t="t" r="r" b="b"/>
            <a:pathLst>
              <a:path w="6854437" h="1934586">
                <a:moveTo>
                  <a:pt x="0" y="0"/>
                </a:moveTo>
                <a:lnTo>
                  <a:pt x="6854436" y="0"/>
                </a:lnTo>
                <a:lnTo>
                  <a:pt x="6854436" y="1934586"/>
                </a:lnTo>
                <a:lnTo>
                  <a:pt x="0" y="19345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9723" y="4263228"/>
            <a:ext cx="6487646" cy="2791420"/>
          </a:xfrm>
          <a:custGeom>
            <a:avLst/>
            <a:gdLst/>
            <a:ahLst/>
            <a:cxnLst/>
            <a:rect l="l" t="t" r="r" b="b"/>
            <a:pathLst>
              <a:path w="6487646" h="2791420">
                <a:moveTo>
                  <a:pt x="0" y="0"/>
                </a:moveTo>
                <a:lnTo>
                  <a:pt x="6487646" y="0"/>
                </a:lnTo>
                <a:lnTo>
                  <a:pt x="6487646" y="2791420"/>
                </a:lnTo>
                <a:lnTo>
                  <a:pt x="0" y="27914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715209"/>
            <a:ext cx="7229693" cy="104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Gradient Weighted Class Activation Mapping (Grad-CAM)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88824" y="2715209"/>
            <a:ext cx="7229693" cy="104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Layer Wise Relevance Propagation (LRP)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18332" y="7518244"/>
            <a:ext cx="6939413" cy="81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sz="2410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Indicates How Much Each Pixel Contributes to the Prediction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518244"/>
            <a:ext cx="6939413" cy="81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sz="2410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Indicates Which Region of the Image Contributes to the Prediction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01074" y="1711147"/>
            <a:ext cx="11701013" cy="7547153"/>
          </a:xfrm>
          <a:custGeom>
            <a:avLst/>
            <a:gdLst/>
            <a:ahLst/>
            <a:cxnLst/>
            <a:rect l="l" t="t" r="r" b="b"/>
            <a:pathLst>
              <a:path w="11701013" h="7547153">
                <a:moveTo>
                  <a:pt x="0" y="0"/>
                </a:moveTo>
                <a:lnTo>
                  <a:pt x="11701013" y="0"/>
                </a:lnTo>
                <a:lnTo>
                  <a:pt x="11701013" y="7547153"/>
                </a:lnTo>
                <a:lnTo>
                  <a:pt x="0" y="7547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05961" y="192913"/>
            <a:ext cx="9076079" cy="104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Gradient Weighted Class Activation Mapping (Grad-CAM) Visualization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8806" y="3913855"/>
            <a:ext cx="5762250" cy="2459291"/>
            <a:chOff x="0" y="0"/>
            <a:chExt cx="7683000" cy="3279054"/>
          </a:xfrm>
        </p:grpSpPr>
        <p:sp>
          <p:nvSpPr>
            <p:cNvPr id="6" name="TextBox 6"/>
            <p:cNvSpPr txBox="1"/>
            <p:nvPr/>
          </p:nvSpPr>
          <p:spPr>
            <a:xfrm>
              <a:off x="0" y="-38100"/>
              <a:ext cx="7683000" cy="1596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2"/>
                </a:lnSpc>
              </a:pPr>
              <a:r>
                <a:rPr lang="en-US" sz="2351" b="1">
                  <a:solidFill>
                    <a:srgbClr val="000000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Red Region</a:t>
              </a:r>
              <a:r>
                <a:rPr lang="en-US" sz="2351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 Indicates High Attention Intensity, High Contributor for Prediction</a:t>
              </a:r>
            </a:p>
            <a:p>
              <a:pPr algn="l">
                <a:lnSpc>
                  <a:spcPts val="3292"/>
                </a:lnSpc>
                <a:spcBef>
                  <a:spcPct val="0"/>
                </a:spcBef>
              </a:pPr>
              <a:endPara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82415"/>
              <a:ext cx="7683000" cy="1596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2"/>
                </a:lnSpc>
              </a:pPr>
              <a:r>
                <a:rPr lang="en-US" sz="2351" b="1">
                  <a:solidFill>
                    <a:srgbClr val="000000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Blue Region</a:t>
              </a:r>
              <a:r>
                <a:rPr lang="en-US" sz="2351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 Indicates Low Attention Intensity, Less Contributor for Prediction</a:t>
              </a:r>
            </a:p>
            <a:p>
              <a:pPr algn="l">
                <a:lnSpc>
                  <a:spcPts val="3292"/>
                </a:lnSpc>
                <a:spcBef>
                  <a:spcPct val="0"/>
                </a:spcBef>
              </a:pPr>
              <a:endPara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1873" y="2403542"/>
            <a:ext cx="11701013" cy="6178849"/>
          </a:xfrm>
          <a:custGeom>
            <a:avLst/>
            <a:gdLst/>
            <a:ahLst/>
            <a:cxnLst/>
            <a:rect l="l" t="t" r="r" b="b"/>
            <a:pathLst>
              <a:path w="11701013" h="6178849">
                <a:moveTo>
                  <a:pt x="0" y="0"/>
                </a:moveTo>
                <a:lnTo>
                  <a:pt x="11701012" y="0"/>
                </a:lnTo>
                <a:lnTo>
                  <a:pt x="11701012" y="6178849"/>
                </a:lnTo>
                <a:lnTo>
                  <a:pt x="0" y="6178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236" t="-11205" r="-12236" b="-1093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05961" y="192913"/>
            <a:ext cx="8218828" cy="104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Layer Wise Relevance Propagation (LRP) Visualization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0691" y="2980835"/>
            <a:ext cx="5762250" cy="120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</a:pPr>
            <a:r>
              <a:rPr lang="en-US" sz="2351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Red Region</a:t>
            </a: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 Indicates High Attention Intensity, High Contributor for Prediction</a:t>
            </a:r>
          </a:p>
          <a:p>
            <a:pPr algn="l">
              <a:lnSpc>
                <a:spcPts val="3292"/>
              </a:lnSpc>
              <a:spcBef>
                <a:spcPct val="0"/>
              </a:spcBef>
            </a:pPr>
            <a:endParaRPr lang="en-US" sz="2351">
              <a:solidFill>
                <a:srgbClr val="000000"/>
              </a:solidFill>
              <a:latin typeface="TT Lakes Neue"/>
              <a:ea typeface="TT Lakes Neue"/>
              <a:cs typeface="TT Lakes Neue"/>
              <a:sym typeface="TT Lakes Neu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0691" y="4271221"/>
            <a:ext cx="5762250" cy="120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</a:pPr>
            <a:r>
              <a:rPr lang="en-US" sz="2351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Blue Region</a:t>
            </a: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 Indicates Low Attention Intensity, Less Contributor for Prediction</a:t>
            </a:r>
          </a:p>
          <a:p>
            <a:pPr algn="l">
              <a:lnSpc>
                <a:spcPts val="3292"/>
              </a:lnSpc>
              <a:spcBef>
                <a:spcPct val="0"/>
              </a:spcBef>
            </a:pPr>
            <a:endParaRPr lang="en-US" sz="2351">
              <a:solidFill>
                <a:srgbClr val="000000"/>
              </a:solidFill>
              <a:latin typeface="TT Lakes Neue"/>
              <a:ea typeface="TT Lakes Neue"/>
              <a:cs typeface="TT Lakes Neue"/>
              <a:sym typeface="TT Lakes Neu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10691" y="5440126"/>
            <a:ext cx="3244994" cy="797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2"/>
              </a:lnSpc>
            </a:pPr>
            <a:r>
              <a:rPr lang="en-US" sz="2351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Mean Relevance</a:t>
            </a: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 0.45</a:t>
            </a:r>
          </a:p>
          <a:p>
            <a:pPr algn="l">
              <a:lnSpc>
                <a:spcPts val="3292"/>
              </a:lnSpc>
              <a:spcBef>
                <a:spcPct val="0"/>
              </a:spcBef>
            </a:pPr>
            <a:r>
              <a:rPr lang="en-US" sz="2351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Confidence</a:t>
            </a: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 0.9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0691" y="6644594"/>
            <a:ext cx="5091380" cy="120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This Shows Model Relied on Nuclei Features Rather than Artifacts or Background Noise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05961" y="472448"/>
            <a:ext cx="8218828" cy="86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2"/>
              </a:lnSpc>
              <a:spcBef>
                <a:spcPct val="0"/>
              </a:spcBef>
            </a:pPr>
            <a:r>
              <a:rPr lang="en-US" sz="5051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Conclusion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75077" y="2650750"/>
            <a:ext cx="8041585" cy="5206133"/>
          </a:xfrm>
          <a:custGeom>
            <a:avLst/>
            <a:gdLst/>
            <a:ahLst/>
            <a:cxnLst/>
            <a:rect l="l" t="t" r="r" b="b"/>
            <a:pathLst>
              <a:path w="8041585" h="5206133">
                <a:moveTo>
                  <a:pt x="0" y="0"/>
                </a:moveTo>
                <a:lnTo>
                  <a:pt x="8041585" y="0"/>
                </a:lnTo>
                <a:lnTo>
                  <a:pt x="8041585" y="5206133"/>
                </a:lnTo>
                <a:lnTo>
                  <a:pt x="0" y="5206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482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29168" y="2964538"/>
            <a:ext cx="9801246" cy="4578556"/>
          </a:xfrm>
          <a:custGeom>
            <a:avLst/>
            <a:gdLst/>
            <a:ahLst/>
            <a:cxnLst/>
            <a:rect l="l" t="t" r="r" b="b"/>
            <a:pathLst>
              <a:path w="9801246" h="4578556">
                <a:moveTo>
                  <a:pt x="0" y="0"/>
                </a:moveTo>
                <a:lnTo>
                  <a:pt x="9801246" y="0"/>
                </a:lnTo>
                <a:lnTo>
                  <a:pt x="9801246" y="4578556"/>
                </a:lnTo>
                <a:lnTo>
                  <a:pt x="0" y="4578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006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08076" y="3642423"/>
            <a:ext cx="12378687" cy="204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10"/>
              </a:lnSpc>
            </a:pPr>
            <a:r>
              <a:rPr lang="en-US" sz="1200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 flipH="1" flipV="1">
            <a:off x="12755300" y="567698"/>
            <a:ext cx="5062925" cy="6212178"/>
          </a:xfrm>
          <a:custGeom>
            <a:avLst/>
            <a:gdLst/>
            <a:ahLst/>
            <a:cxnLst/>
            <a:rect l="l" t="t" r="r" b="b"/>
            <a:pathLst>
              <a:path w="5062925" h="6212178">
                <a:moveTo>
                  <a:pt x="5062925" y="6212178"/>
                </a:moveTo>
                <a:lnTo>
                  <a:pt x="0" y="6212178"/>
                </a:lnTo>
                <a:lnTo>
                  <a:pt x="0" y="0"/>
                </a:lnTo>
                <a:lnTo>
                  <a:pt x="5062925" y="0"/>
                </a:lnTo>
                <a:lnTo>
                  <a:pt x="5062925" y="62121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8657159"/>
            <a:ext cx="4953776" cy="1620297"/>
          </a:xfrm>
          <a:custGeom>
            <a:avLst/>
            <a:gdLst/>
            <a:ahLst/>
            <a:cxnLst/>
            <a:rect l="l" t="t" r="r" b="b"/>
            <a:pathLst>
              <a:path w="4953776" h="1620297">
                <a:moveTo>
                  <a:pt x="0" y="0"/>
                </a:moveTo>
                <a:lnTo>
                  <a:pt x="4953776" y="0"/>
                </a:lnTo>
                <a:lnTo>
                  <a:pt x="4953776" y="1620297"/>
                </a:lnTo>
                <a:lnTo>
                  <a:pt x="0" y="1620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255882" y="7122432"/>
            <a:ext cx="4759053" cy="475905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1143615" y="-1028677"/>
            <a:ext cx="4344630" cy="434463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219270" y="6240568"/>
            <a:ext cx="5849460" cy="53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 spc="628">
                <a:solidFill>
                  <a:srgbClr val="272727"/>
                </a:solidFill>
                <a:latin typeface="TT Lakes Neue"/>
                <a:ea typeface="TT Lakes Neue"/>
                <a:cs typeface="TT Lakes Neue"/>
                <a:sym typeface="TT Lakes Neue"/>
              </a:rPr>
              <a:t>Prof. Prakash Gautam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755300" y="567698"/>
            <a:ext cx="5062925" cy="6212178"/>
          </a:xfrm>
          <a:custGeom>
            <a:avLst/>
            <a:gdLst/>
            <a:ahLst/>
            <a:cxnLst/>
            <a:rect l="l" t="t" r="r" b="b"/>
            <a:pathLst>
              <a:path w="5062925" h="6212178">
                <a:moveTo>
                  <a:pt x="5062925" y="6212178"/>
                </a:moveTo>
                <a:lnTo>
                  <a:pt x="0" y="6212178"/>
                </a:lnTo>
                <a:lnTo>
                  <a:pt x="0" y="0"/>
                </a:lnTo>
                <a:lnTo>
                  <a:pt x="5062925" y="0"/>
                </a:lnTo>
                <a:lnTo>
                  <a:pt x="5062925" y="62121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657159"/>
            <a:ext cx="4953776" cy="1620297"/>
          </a:xfrm>
          <a:custGeom>
            <a:avLst/>
            <a:gdLst/>
            <a:ahLst/>
            <a:cxnLst/>
            <a:rect l="l" t="t" r="r" b="b"/>
            <a:pathLst>
              <a:path w="4953776" h="1620297">
                <a:moveTo>
                  <a:pt x="0" y="0"/>
                </a:moveTo>
                <a:lnTo>
                  <a:pt x="4953776" y="0"/>
                </a:lnTo>
                <a:lnTo>
                  <a:pt x="4953776" y="1620297"/>
                </a:lnTo>
                <a:lnTo>
                  <a:pt x="0" y="1620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30627" y="3683312"/>
            <a:ext cx="12656136" cy="191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58"/>
              </a:lnSpc>
            </a:pPr>
            <a:r>
              <a:rPr lang="en-US" sz="6298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Why Automated Nuclei Segmentation Matters?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755300" y="567698"/>
            <a:ext cx="5062925" cy="6212178"/>
          </a:xfrm>
          <a:custGeom>
            <a:avLst/>
            <a:gdLst/>
            <a:ahLst/>
            <a:cxnLst/>
            <a:rect l="l" t="t" r="r" b="b"/>
            <a:pathLst>
              <a:path w="5062925" h="6212178">
                <a:moveTo>
                  <a:pt x="5062925" y="6212178"/>
                </a:moveTo>
                <a:lnTo>
                  <a:pt x="0" y="6212178"/>
                </a:lnTo>
                <a:lnTo>
                  <a:pt x="0" y="0"/>
                </a:lnTo>
                <a:lnTo>
                  <a:pt x="5062925" y="0"/>
                </a:lnTo>
                <a:lnTo>
                  <a:pt x="5062925" y="62121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657159"/>
            <a:ext cx="4953776" cy="1620297"/>
          </a:xfrm>
          <a:custGeom>
            <a:avLst/>
            <a:gdLst/>
            <a:ahLst/>
            <a:cxnLst/>
            <a:rect l="l" t="t" r="r" b="b"/>
            <a:pathLst>
              <a:path w="4953776" h="1620297">
                <a:moveTo>
                  <a:pt x="0" y="0"/>
                </a:moveTo>
                <a:lnTo>
                  <a:pt x="4953776" y="0"/>
                </a:lnTo>
                <a:lnTo>
                  <a:pt x="4953776" y="1620297"/>
                </a:lnTo>
                <a:lnTo>
                  <a:pt x="0" y="1620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77223"/>
            <a:ext cx="12656136" cy="191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58"/>
              </a:lnSpc>
            </a:pPr>
            <a:r>
              <a:rPr lang="en-US" sz="6298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Why Automated Nuclei Segmentation Matters?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95545" y="3137554"/>
            <a:ext cx="5255206" cy="5715236"/>
            <a:chOff x="0" y="0"/>
            <a:chExt cx="7006942" cy="7620314"/>
          </a:xfrm>
        </p:grpSpPr>
        <p:sp>
          <p:nvSpPr>
            <p:cNvPr id="7" name="Freeform 7"/>
            <p:cNvSpPr/>
            <p:nvPr/>
          </p:nvSpPr>
          <p:spPr>
            <a:xfrm>
              <a:off x="0" y="613373"/>
              <a:ext cx="7006942" cy="7006942"/>
            </a:xfrm>
            <a:custGeom>
              <a:avLst/>
              <a:gdLst/>
              <a:ahLst/>
              <a:cxnLst/>
              <a:rect l="l" t="t" r="r" b="b"/>
              <a:pathLst>
                <a:path w="7006942" h="7006942">
                  <a:moveTo>
                    <a:pt x="0" y="0"/>
                  </a:moveTo>
                  <a:lnTo>
                    <a:pt x="7006942" y="0"/>
                  </a:lnTo>
                  <a:lnTo>
                    <a:pt x="7006942" y="7006941"/>
                  </a:lnTo>
                  <a:lnTo>
                    <a:pt x="0" y="7006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7006942" cy="633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2"/>
                </a:lnSpc>
                <a:spcBef>
                  <a:spcPct val="0"/>
                </a:spcBef>
              </a:pPr>
              <a:r>
                <a:rPr lang="en-US" sz="2851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Time Consuming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79491" y="3137554"/>
            <a:ext cx="5351617" cy="5784003"/>
            <a:chOff x="0" y="0"/>
            <a:chExt cx="7135489" cy="7712004"/>
          </a:xfrm>
        </p:grpSpPr>
        <p:sp>
          <p:nvSpPr>
            <p:cNvPr id="10" name="Freeform 10"/>
            <p:cNvSpPr/>
            <p:nvPr/>
          </p:nvSpPr>
          <p:spPr>
            <a:xfrm>
              <a:off x="0" y="576515"/>
              <a:ext cx="7135489" cy="7135489"/>
            </a:xfrm>
            <a:custGeom>
              <a:avLst/>
              <a:gdLst/>
              <a:ahLst/>
              <a:cxnLst/>
              <a:rect l="l" t="t" r="r" b="b"/>
              <a:pathLst>
                <a:path w="7135489" h="7135489">
                  <a:moveTo>
                    <a:pt x="0" y="0"/>
                  </a:moveTo>
                  <a:lnTo>
                    <a:pt x="7135489" y="0"/>
                  </a:lnTo>
                  <a:lnTo>
                    <a:pt x="7135489" y="7135489"/>
                  </a:lnTo>
                  <a:lnTo>
                    <a:pt x="0" y="7135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64274" y="-57150"/>
              <a:ext cx="7006942" cy="633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2"/>
                </a:lnSpc>
                <a:spcBef>
                  <a:spcPct val="0"/>
                </a:spcBef>
              </a:pPr>
              <a:r>
                <a:rPr lang="en-US" sz="2851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Requires Skilled Professionals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2710" y="7626574"/>
            <a:ext cx="6118418" cy="2001233"/>
          </a:xfrm>
          <a:custGeom>
            <a:avLst/>
            <a:gdLst/>
            <a:ahLst/>
            <a:cxnLst/>
            <a:rect l="l" t="t" r="r" b="b"/>
            <a:pathLst>
              <a:path w="6118418" h="2001233">
                <a:moveTo>
                  <a:pt x="0" y="0"/>
                </a:moveTo>
                <a:lnTo>
                  <a:pt x="6118419" y="0"/>
                </a:lnTo>
                <a:lnTo>
                  <a:pt x="6118419" y="2001233"/>
                </a:lnTo>
                <a:lnTo>
                  <a:pt x="0" y="2001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727650" y="429544"/>
            <a:ext cx="5062925" cy="6212178"/>
          </a:xfrm>
          <a:custGeom>
            <a:avLst/>
            <a:gdLst/>
            <a:ahLst/>
            <a:cxnLst/>
            <a:rect l="l" t="t" r="r" b="b"/>
            <a:pathLst>
              <a:path w="5062925" h="6212178">
                <a:moveTo>
                  <a:pt x="5062925" y="6212178"/>
                </a:moveTo>
                <a:lnTo>
                  <a:pt x="0" y="6212178"/>
                </a:lnTo>
                <a:lnTo>
                  <a:pt x="0" y="0"/>
                </a:lnTo>
                <a:lnTo>
                  <a:pt x="5062925" y="0"/>
                </a:lnTo>
                <a:lnTo>
                  <a:pt x="5062925" y="621217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62797" y="296194"/>
            <a:ext cx="7752481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2727"/>
                </a:solidFill>
                <a:latin typeface="TT Lakes Neue"/>
                <a:ea typeface="TT Lakes Neue"/>
                <a:cs typeface="TT Lakes Neue"/>
                <a:sym typeface="TT Lakes Neue"/>
              </a:rPr>
              <a:t>Dataset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2041" y="2520267"/>
            <a:ext cx="871329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272727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2018 Data Science Bowl Dataset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516" y="4196969"/>
            <a:ext cx="436617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72727"/>
                </a:solidFill>
                <a:latin typeface="TT Lakes Neue"/>
                <a:ea typeface="TT Lakes Neue"/>
                <a:cs typeface="TT Lakes Neue"/>
                <a:sym typeface="TT Lakes Neue"/>
              </a:rPr>
              <a:t>Total Images 740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0403" y="5067300"/>
            <a:ext cx="936936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72727"/>
                </a:solidFill>
                <a:latin typeface="TT Lakes Neue"/>
                <a:ea typeface="TT Lakes Neue"/>
                <a:cs typeface="TT Lakes Neue"/>
                <a:sym typeface="TT Lakes Neue"/>
              </a:rPr>
              <a:t>Microscopic Images  with Nuclei Mask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0403" y="5962272"/>
            <a:ext cx="1015822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72727"/>
                </a:solidFill>
                <a:latin typeface="TT Lakes Neue"/>
                <a:ea typeface="TT Lakes Neue"/>
                <a:cs typeface="TT Lakes Neue"/>
                <a:sym typeface="TT Lakes Neue"/>
              </a:rPr>
              <a:t>Training 670 Images,  Training 70 Images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2710" y="7626574"/>
            <a:ext cx="6118418" cy="2001233"/>
          </a:xfrm>
          <a:custGeom>
            <a:avLst/>
            <a:gdLst/>
            <a:ahLst/>
            <a:cxnLst/>
            <a:rect l="l" t="t" r="r" b="b"/>
            <a:pathLst>
              <a:path w="6118418" h="2001233">
                <a:moveTo>
                  <a:pt x="0" y="0"/>
                </a:moveTo>
                <a:lnTo>
                  <a:pt x="6118419" y="0"/>
                </a:lnTo>
                <a:lnTo>
                  <a:pt x="6118419" y="2001233"/>
                </a:lnTo>
                <a:lnTo>
                  <a:pt x="0" y="2001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727650" y="429544"/>
            <a:ext cx="5062925" cy="6212178"/>
          </a:xfrm>
          <a:custGeom>
            <a:avLst/>
            <a:gdLst/>
            <a:ahLst/>
            <a:cxnLst/>
            <a:rect l="l" t="t" r="r" b="b"/>
            <a:pathLst>
              <a:path w="5062925" h="6212178">
                <a:moveTo>
                  <a:pt x="5062925" y="6212178"/>
                </a:moveTo>
                <a:lnTo>
                  <a:pt x="0" y="6212178"/>
                </a:lnTo>
                <a:lnTo>
                  <a:pt x="0" y="0"/>
                </a:lnTo>
                <a:lnTo>
                  <a:pt x="5062925" y="0"/>
                </a:lnTo>
                <a:lnTo>
                  <a:pt x="5062925" y="621217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62797" y="296194"/>
            <a:ext cx="7752481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2727"/>
                </a:solidFill>
                <a:latin typeface="TT Lakes Neue"/>
                <a:ea typeface="TT Lakes Neue"/>
                <a:cs typeface="TT Lakes Neue"/>
                <a:sym typeface="TT Lakes Neue"/>
              </a:rPr>
              <a:t>Dataset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2041" y="2520267"/>
            <a:ext cx="871329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272727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2018 Data Science Bowl Dataset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516" y="4196969"/>
            <a:ext cx="436617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72727"/>
                </a:solidFill>
                <a:latin typeface="TT Lakes Neue"/>
                <a:ea typeface="TT Lakes Neue"/>
                <a:cs typeface="TT Lakes Neue"/>
                <a:sym typeface="TT Lakes Neue"/>
              </a:rPr>
              <a:t>Total Images 740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0403" y="5067300"/>
            <a:ext cx="936936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72727"/>
                </a:solidFill>
                <a:latin typeface="TT Lakes Neue"/>
                <a:ea typeface="TT Lakes Neue"/>
                <a:cs typeface="TT Lakes Neue"/>
                <a:sym typeface="TT Lakes Neue"/>
              </a:rPr>
              <a:t>Microscopic Images  with Nuclei Mask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0403" y="5962272"/>
            <a:ext cx="1015822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72727"/>
                </a:solidFill>
                <a:latin typeface="TT Lakes Neue"/>
                <a:ea typeface="TT Lakes Neue"/>
                <a:cs typeface="TT Lakes Neue"/>
                <a:sym typeface="TT Lakes Neue"/>
              </a:rPr>
              <a:t>Training 670 Images,  Training 70 Images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695858" y="2505973"/>
            <a:ext cx="5120602" cy="5553671"/>
            <a:chOff x="0" y="0"/>
            <a:chExt cx="6827469" cy="74048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827469" cy="6827469"/>
            </a:xfrm>
            <a:custGeom>
              <a:avLst/>
              <a:gdLst/>
              <a:ahLst/>
              <a:cxnLst/>
              <a:rect l="l" t="t" r="r" b="b"/>
              <a:pathLst>
                <a:path w="6827469" h="6827469">
                  <a:moveTo>
                    <a:pt x="0" y="0"/>
                  </a:moveTo>
                  <a:lnTo>
                    <a:pt x="6827469" y="0"/>
                  </a:lnTo>
                  <a:lnTo>
                    <a:pt x="6827469" y="6827469"/>
                  </a:lnTo>
                  <a:lnTo>
                    <a:pt x="0" y="6827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2174492" y="6922148"/>
              <a:ext cx="2478484" cy="482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12"/>
                </a:lnSpc>
                <a:spcBef>
                  <a:spcPct val="0"/>
                </a:spcBef>
              </a:pPr>
              <a:r>
                <a:rPr lang="en-US" sz="2151">
                  <a:solidFill>
                    <a:srgbClr val="272727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Sample Image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755300" y="567698"/>
            <a:ext cx="5062925" cy="6212178"/>
          </a:xfrm>
          <a:custGeom>
            <a:avLst/>
            <a:gdLst/>
            <a:ahLst/>
            <a:cxnLst/>
            <a:rect l="l" t="t" r="r" b="b"/>
            <a:pathLst>
              <a:path w="5062925" h="6212178">
                <a:moveTo>
                  <a:pt x="5062925" y="6212178"/>
                </a:moveTo>
                <a:lnTo>
                  <a:pt x="0" y="6212178"/>
                </a:lnTo>
                <a:lnTo>
                  <a:pt x="0" y="0"/>
                </a:lnTo>
                <a:lnTo>
                  <a:pt x="5062925" y="0"/>
                </a:lnTo>
                <a:lnTo>
                  <a:pt x="5062925" y="62121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657159"/>
            <a:ext cx="4953776" cy="1620297"/>
          </a:xfrm>
          <a:custGeom>
            <a:avLst/>
            <a:gdLst/>
            <a:ahLst/>
            <a:cxnLst/>
            <a:rect l="l" t="t" r="r" b="b"/>
            <a:pathLst>
              <a:path w="4953776" h="1620297">
                <a:moveTo>
                  <a:pt x="0" y="0"/>
                </a:moveTo>
                <a:lnTo>
                  <a:pt x="4953776" y="0"/>
                </a:lnTo>
                <a:lnTo>
                  <a:pt x="4953776" y="1620297"/>
                </a:lnTo>
                <a:lnTo>
                  <a:pt x="0" y="1620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43463" y="1935695"/>
            <a:ext cx="10406374" cy="7531613"/>
          </a:xfrm>
          <a:custGeom>
            <a:avLst/>
            <a:gdLst/>
            <a:ahLst/>
            <a:cxnLst/>
            <a:rect l="l" t="t" r="r" b="b"/>
            <a:pathLst>
              <a:path w="10406374" h="7531613">
                <a:moveTo>
                  <a:pt x="0" y="0"/>
                </a:moveTo>
                <a:lnTo>
                  <a:pt x="10406374" y="0"/>
                </a:lnTo>
                <a:lnTo>
                  <a:pt x="10406374" y="7531613"/>
                </a:lnTo>
                <a:lnTo>
                  <a:pt x="0" y="75316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567698"/>
            <a:ext cx="1265613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50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Exploratory Data Analysis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14070" y="4102556"/>
            <a:ext cx="5810305" cy="2081888"/>
            <a:chOff x="0" y="0"/>
            <a:chExt cx="7747074" cy="2775850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7747074" cy="493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000000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Image Range </a:t>
              </a:r>
              <a:r>
                <a:rPr lang="en-US" sz="2300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256x256 to 1024x1024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36230"/>
              <a:ext cx="7747074" cy="493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000000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Nuclei Per Image </a:t>
              </a:r>
              <a:r>
                <a:rPr lang="en-US" sz="2300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75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09237"/>
              <a:ext cx="4459343" cy="493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000000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Average Contrast </a:t>
              </a:r>
              <a:r>
                <a:rPr lang="en-US" sz="2300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102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82244"/>
              <a:ext cx="5017637" cy="493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000000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Average Brightness </a:t>
              </a:r>
              <a:r>
                <a:rPr lang="en-US" sz="2300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220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360812" y="9512732"/>
            <a:ext cx="3171676" cy="37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EDA Report Visualization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755300" y="567698"/>
            <a:ext cx="5062925" cy="6212178"/>
          </a:xfrm>
          <a:custGeom>
            <a:avLst/>
            <a:gdLst/>
            <a:ahLst/>
            <a:cxnLst/>
            <a:rect l="l" t="t" r="r" b="b"/>
            <a:pathLst>
              <a:path w="5062925" h="6212178">
                <a:moveTo>
                  <a:pt x="5062925" y="6212178"/>
                </a:moveTo>
                <a:lnTo>
                  <a:pt x="0" y="6212178"/>
                </a:lnTo>
                <a:lnTo>
                  <a:pt x="0" y="0"/>
                </a:lnTo>
                <a:lnTo>
                  <a:pt x="5062925" y="0"/>
                </a:lnTo>
                <a:lnTo>
                  <a:pt x="5062925" y="62121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657159"/>
            <a:ext cx="4953776" cy="1620297"/>
          </a:xfrm>
          <a:custGeom>
            <a:avLst/>
            <a:gdLst/>
            <a:ahLst/>
            <a:cxnLst/>
            <a:rect l="l" t="t" r="r" b="b"/>
            <a:pathLst>
              <a:path w="4953776" h="1620297">
                <a:moveTo>
                  <a:pt x="0" y="0"/>
                </a:moveTo>
                <a:lnTo>
                  <a:pt x="4953776" y="0"/>
                </a:lnTo>
                <a:lnTo>
                  <a:pt x="4953776" y="1620297"/>
                </a:lnTo>
                <a:lnTo>
                  <a:pt x="0" y="1620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67698"/>
            <a:ext cx="1265613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50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Data Preprocessing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4070" y="4064456"/>
            <a:ext cx="5717256" cy="77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Image Smoothing with Gaussian Blur </a:t>
            </a:r>
            <a:r>
              <a:rPr lang="en-US" sz="2300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(Sigma of 1.5)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4070" y="5045254"/>
            <a:ext cx="5717256" cy="37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Pixel Normalization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4070" y="5625009"/>
            <a:ext cx="4298978" cy="37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Consolidating Nuclei Masks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919765" y="2817287"/>
            <a:ext cx="10053771" cy="5634783"/>
            <a:chOff x="0" y="0"/>
            <a:chExt cx="13405027" cy="75130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05027" cy="6953858"/>
            </a:xfrm>
            <a:custGeom>
              <a:avLst/>
              <a:gdLst/>
              <a:ahLst/>
              <a:cxnLst/>
              <a:rect l="l" t="t" r="r" b="b"/>
              <a:pathLst>
                <a:path w="13405027" h="6953858">
                  <a:moveTo>
                    <a:pt x="0" y="0"/>
                  </a:moveTo>
                  <a:lnTo>
                    <a:pt x="13405027" y="0"/>
                  </a:lnTo>
                  <a:lnTo>
                    <a:pt x="13405027" y="6953858"/>
                  </a:lnTo>
                  <a:lnTo>
                    <a:pt x="0" y="6953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0" y="7030298"/>
              <a:ext cx="13405027" cy="482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12"/>
                </a:lnSpc>
                <a:spcBef>
                  <a:spcPct val="0"/>
                </a:spcBef>
              </a:pPr>
              <a:r>
                <a:rPr lang="en-US" sz="2151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Gaussian Filter Applied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755300" y="567698"/>
            <a:ext cx="5062925" cy="6212178"/>
          </a:xfrm>
          <a:custGeom>
            <a:avLst/>
            <a:gdLst/>
            <a:ahLst/>
            <a:cxnLst/>
            <a:rect l="l" t="t" r="r" b="b"/>
            <a:pathLst>
              <a:path w="5062925" h="6212178">
                <a:moveTo>
                  <a:pt x="5062925" y="6212178"/>
                </a:moveTo>
                <a:lnTo>
                  <a:pt x="0" y="6212178"/>
                </a:lnTo>
                <a:lnTo>
                  <a:pt x="0" y="0"/>
                </a:lnTo>
                <a:lnTo>
                  <a:pt x="5062925" y="0"/>
                </a:lnTo>
                <a:lnTo>
                  <a:pt x="5062925" y="62121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657159"/>
            <a:ext cx="4953776" cy="1620297"/>
          </a:xfrm>
          <a:custGeom>
            <a:avLst/>
            <a:gdLst/>
            <a:ahLst/>
            <a:cxnLst/>
            <a:rect l="l" t="t" r="r" b="b"/>
            <a:pathLst>
              <a:path w="4953776" h="1620297">
                <a:moveTo>
                  <a:pt x="0" y="0"/>
                </a:moveTo>
                <a:lnTo>
                  <a:pt x="4953776" y="0"/>
                </a:lnTo>
                <a:lnTo>
                  <a:pt x="4953776" y="1620297"/>
                </a:lnTo>
                <a:lnTo>
                  <a:pt x="0" y="1620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272182" y="1823612"/>
            <a:ext cx="8743570" cy="6729148"/>
            <a:chOff x="0" y="0"/>
            <a:chExt cx="11658093" cy="8972197"/>
          </a:xfrm>
        </p:grpSpPr>
        <p:sp>
          <p:nvSpPr>
            <p:cNvPr id="6" name="TextBox 6"/>
            <p:cNvSpPr txBox="1"/>
            <p:nvPr/>
          </p:nvSpPr>
          <p:spPr>
            <a:xfrm>
              <a:off x="2882666" y="-38100"/>
              <a:ext cx="4590332" cy="493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Deep Learning Approach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455507"/>
              <a:ext cx="11658093" cy="7767204"/>
            </a:xfrm>
            <a:custGeom>
              <a:avLst/>
              <a:gdLst/>
              <a:ahLst/>
              <a:cxnLst/>
              <a:rect l="l" t="t" r="r" b="b"/>
              <a:pathLst>
                <a:path w="11658093" h="7767204">
                  <a:moveTo>
                    <a:pt x="0" y="0"/>
                  </a:moveTo>
                  <a:lnTo>
                    <a:pt x="11658093" y="0"/>
                  </a:lnTo>
                  <a:lnTo>
                    <a:pt x="11658093" y="7767204"/>
                  </a:lnTo>
                  <a:lnTo>
                    <a:pt x="0" y="7767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4612383" y="8444300"/>
              <a:ext cx="1216664" cy="52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4"/>
                </a:lnSpc>
                <a:spcBef>
                  <a:spcPct val="0"/>
                </a:spcBef>
              </a:pPr>
              <a:r>
                <a:rPr lang="en-US" sz="2424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U-Net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567698"/>
            <a:ext cx="1265613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50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Model Selection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03450" y="1823612"/>
            <a:ext cx="5998004" cy="6729148"/>
            <a:chOff x="0" y="0"/>
            <a:chExt cx="7997338" cy="8972197"/>
          </a:xfrm>
        </p:grpSpPr>
        <p:sp>
          <p:nvSpPr>
            <p:cNvPr id="11" name="TextBox 11"/>
            <p:cNvSpPr txBox="1"/>
            <p:nvPr/>
          </p:nvSpPr>
          <p:spPr>
            <a:xfrm>
              <a:off x="2097917" y="-38100"/>
              <a:ext cx="3892666" cy="493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Traditional Approach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455507"/>
              <a:ext cx="7997338" cy="7997338"/>
            </a:xfrm>
            <a:custGeom>
              <a:avLst/>
              <a:gdLst/>
              <a:ahLst/>
              <a:cxnLst/>
              <a:rect l="l" t="t" r="r" b="b"/>
              <a:pathLst>
                <a:path w="7997338" h="7997338">
                  <a:moveTo>
                    <a:pt x="0" y="0"/>
                  </a:moveTo>
                  <a:lnTo>
                    <a:pt x="7997338" y="0"/>
                  </a:lnTo>
                  <a:lnTo>
                    <a:pt x="7997338" y="7997338"/>
                  </a:lnTo>
                  <a:lnTo>
                    <a:pt x="0" y="7997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634028" y="8553944"/>
              <a:ext cx="4820443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VGG x Random Forest Classifier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3701" y="1908976"/>
            <a:ext cx="9111554" cy="6340123"/>
          </a:xfrm>
          <a:custGeom>
            <a:avLst/>
            <a:gdLst/>
            <a:ahLst/>
            <a:cxnLst/>
            <a:rect l="l" t="t" r="r" b="b"/>
            <a:pathLst>
              <a:path w="9111554" h="6340123">
                <a:moveTo>
                  <a:pt x="0" y="0"/>
                </a:moveTo>
                <a:lnTo>
                  <a:pt x="9111554" y="0"/>
                </a:lnTo>
                <a:lnTo>
                  <a:pt x="9111554" y="6340123"/>
                </a:lnTo>
                <a:lnTo>
                  <a:pt x="0" y="6340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46427" y="2109648"/>
            <a:ext cx="8439653" cy="5938780"/>
          </a:xfrm>
          <a:custGeom>
            <a:avLst/>
            <a:gdLst/>
            <a:ahLst/>
            <a:cxnLst/>
            <a:rect l="l" t="t" r="r" b="b"/>
            <a:pathLst>
              <a:path w="8439653" h="5938780">
                <a:moveTo>
                  <a:pt x="0" y="0"/>
                </a:moveTo>
                <a:lnTo>
                  <a:pt x="8439653" y="0"/>
                </a:lnTo>
                <a:lnTo>
                  <a:pt x="8439653" y="5938780"/>
                </a:lnTo>
                <a:lnTo>
                  <a:pt x="0" y="5938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46" b="-1232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77187" y="460817"/>
            <a:ext cx="1265613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50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Performance Comparison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68363" y="9077774"/>
            <a:ext cx="6156127" cy="44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2"/>
              </a:lnSpc>
              <a:spcBef>
                <a:spcPct val="0"/>
              </a:spcBef>
            </a:pPr>
            <a:r>
              <a:rPr lang="en-US" sz="25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U-Net Performed Better than VGG x RFC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359</Words>
  <Application>Microsoft Office PowerPoint</Application>
  <PresentationFormat>Custom</PresentationFormat>
  <Paragraphs>71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TT Lakes Neue</vt:lpstr>
      <vt:lpstr>Calibri</vt:lpstr>
      <vt:lpstr>League Spartan</vt:lpstr>
      <vt:lpstr>TT Lakes Neue Bold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Nuclei Detection in Microscopy Images</dc:title>
  <cp:lastModifiedBy>Birat Gautam</cp:lastModifiedBy>
  <cp:revision>1</cp:revision>
  <dcterms:created xsi:type="dcterms:W3CDTF">2006-08-16T00:00:00Z</dcterms:created>
  <dcterms:modified xsi:type="dcterms:W3CDTF">2025-02-19T21:55:40Z</dcterms:modified>
  <dc:identifier>DAGfkmY18C8</dc:identifier>
</cp:coreProperties>
</file>